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729DD4-7213-4209-8D13-2254E5E69F10}" v="19" dt="2023-03-18T05:37:37.071"/>
    <p1510:client id="{841542BE-6B52-47D8-85E7-88A481BF2429}" v="224" dt="2023-03-17T18:05:18.5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6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906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549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1837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776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683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061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290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839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148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98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3/17/2023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954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0" r:id="rId6"/>
    <p:sldLayoutId id="2147483746" r:id="rId7"/>
    <p:sldLayoutId id="2147483747" r:id="rId8"/>
    <p:sldLayoutId id="2147483748" r:id="rId9"/>
    <p:sldLayoutId id="2147483749" r:id="rId10"/>
    <p:sldLayoutId id="214748375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65150" y="768334"/>
            <a:ext cx="7335835" cy="2866405"/>
          </a:xfrm>
        </p:spPr>
        <p:txBody>
          <a:bodyPr>
            <a:normAutofit/>
          </a:bodyPr>
          <a:lstStyle/>
          <a:p>
            <a:r>
              <a:rPr lang="ru-RU" sz="7200" dirty="0"/>
              <a:t>Интернет в России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7335835" cy="1475177"/>
          </a:xfrm>
        </p:spPr>
        <p:txBody>
          <a:bodyPr>
            <a:normAutofit/>
          </a:bodyPr>
          <a:lstStyle/>
          <a:p>
            <a:endParaRPr lang="ru-RU"/>
          </a:p>
        </p:txBody>
      </p:sp>
      <p:cxnSp>
        <p:nvCxnSpPr>
          <p:cNvPr id="50" name="Straight Connector 9">
            <a:extLst>
              <a:ext uri="{FF2B5EF4-FFF2-40B4-BE49-F238E27FC236}">
                <a16:creationId xmlns:a16="http://schemas.microsoft.com/office/drawing/2014/main" id="{2DDDFCEF-D5C9-BE40-9979-57040F021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11">
            <a:extLst>
              <a:ext uri="{FF2B5EF4-FFF2-40B4-BE49-F238E27FC236}">
                <a16:creationId xmlns:a16="http://schemas.microsoft.com/office/drawing/2014/main" id="{1714268B-8C50-CA4E-9D9C-55342903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25974" y="0"/>
            <a:ext cx="3266026" cy="6858001"/>
            <a:chOff x="8925974" y="0"/>
            <a:chExt cx="3266026" cy="6858001"/>
          </a:xfrm>
        </p:grpSpPr>
        <p:sp>
          <p:nvSpPr>
            <p:cNvPr id="52" name="Oval 12">
              <a:extLst>
                <a:ext uri="{FF2B5EF4-FFF2-40B4-BE49-F238E27FC236}">
                  <a16:creationId xmlns:a16="http://schemas.microsoft.com/office/drawing/2014/main" id="{8ABEF35D-F220-CC47-918A-86AD6DB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057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C00E500B-D6E7-C64D-BB6C-BCC4F8B7B8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6295076"/>
              <a:ext cx="539078" cy="562924"/>
            </a:xfrm>
            <a:custGeom>
              <a:avLst/>
              <a:gdLst>
                <a:gd name="connsiteX0" fmla="*/ 539078 w 539078"/>
                <a:gd name="connsiteY0" fmla="*/ 0 h 562924"/>
                <a:gd name="connsiteX1" fmla="*/ 539078 w 539078"/>
                <a:gd name="connsiteY1" fmla="*/ 562924 h 562924"/>
                <a:gd name="connsiteX2" fmla="*/ 22 w 539078"/>
                <a:gd name="connsiteY2" fmla="*/ 562924 h 562924"/>
                <a:gd name="connsiteX3" fmla="*/ 0 w 539078"/>
                <a:gd name="connsiteY3" fmla="*/ 562712 h 562924"/>
                <a:gd name="connsiteX4" fmla="*/ 451422 w 539078"/>
                <a:gd name="connsiteY4" fmla="*/ 8836 h 56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562924">
                  <a:moveTo>
                    <a:pt x="539078" y="0"/>
                  </a:moveTo>
                  <a:lnTo>
                    <a:pt x="539078" y="562924"/>
                  </a:lnTo>
                  <a:lnTo>
                    <a:pt x="22" y="562924"/>
                  </a:lnTo>
                  <a:lnTo>
                    <a:pt x="0" y="562712"/>
                  </a:lnTo>
                  <a:cubicBezTo>
                    <a:pt x="0" y="289501"/>
                    <a:pt x="193796" y="61554"/>
                    <a:pt x="451422" y="8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E738F114-63E2-2F46-879C-39082E11D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3552046"/>
              <a:ext cx="539078" cy="1125424"/>
            </a:xfrm>
            <a:custGeom>
              <a:avLst/>
              <a:gdLst>
                <a:gd name="connsiteX0" fmla="*/ 539078 w 539078"/>
                <a:gd name="connsiteY0" fmla="*/ 0 h 1125424"/>
                <a:gd name="connsiteX1" fmla="*/ 539078 w 539078"/>
                <a:gd name="connsiteY1" fmla="*/ 1125424 h 1125424"/>
                <a:gd name="connsiteX2" fmla="*/ 451423 w 539078"/>
                <a:gd name="connsiteY2" fmla="*/ 1116588 h 1125424"/>
                <a:gd name="connsiteX3" fmla="*/ 0 w 539078"/>
                <a:gd name="connsiteY3" fmla="*/ 562712 h 1125424"/>
                <a:gd name="connsiteX4" fmla="*/ 451423 w 539078"/>
                <a:gd name="connsiteY4" fmla="*/ 8836 h 1125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1125424">
                  <a:moveTo>
                    <a:pt x="539078" y="0"/>
                  </a:moveTo>
                  <a:lnTo>
                    <a:pt x="539078" y="1125424"/>
                  </a:lnTo>
                  <a:lnTo>
                    <a:pt x="451423" y="1116588"/>
                  </a:lnTo>
                  <a:cubicBezTo>
                    <a:pt x="193797" y="1063870"/>
                    <a:pt x="0" y="835923"/>
                    <a:pt x="0" y="562712"/>
                  </a:cubicBezTo>
                  <a:cubicBezTo>
                    <a:pt x="0" y="289501"/>
                    <a:pt x="193797" y="61554"/>
                    <a:pt x="451423" y="8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02D7001E-46DE-6140-8803-620C53392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2180532"/>
              <a:ext cx="539078" cy="1125425"/>
            </a:xfrm>
            <a:custGeom>
              <a:avLst/>
              <a:gdLst>
                <a:gd name="connsiteX0" fmla="*/ 539078 w 539078"/>
                <a:gd name="connsiteY0" fmla="*/ 0 h 1125425"/>
                <a:gd name="connsiteX1" fmla="*/ 539078 w 539078"/>
                <a:gd name="connsiteY1" fmla="*/ 1125425 h 1125425"/>
                <a:gd name="connsiteX2" fmla="*/ 451423 w 539078"/>
                <a:gd name="connsiteY2" fmla="*/ 1116588 h 1125425"/>
                <a:gd name="connsiteX3" fmla="*/ 0 w 539078"/>
                <a:gd name="connsiteY3" fmla="*/ 562712 h 1125425"/>
                <a:gd name="connsiteX4" fmla="*/ 451423 w 539078"/>
                <a:gd name="connsiteY4" fmla="*/ 8836 h 1125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1125425">
                  <a:moveTo>
                    <a:pt x="539078" y="0"/>
                  </a:moveTo>
                  <a:lnTo>
                    <a:pt x="539078" y="1125425"/>
                  </a:lnTo>
                  <a:lnTo>
                    <a:pt x="451423" y="1116588"/>
                  </a:lnTo>
                  <a:cubicBezTo>
                    <a:pt x="193797" y="1063870"/>
                    <a:pt x="0" y="835923"/>
                    <a:pt x="0" y="562712"/>
                  </a:cubicBezTo>
                  <a:cubicBezTo>
                    <a:pt x="0" y="289502"/>
                    <a:pt x="193797" y="61554"/>
                    <a:pt x="451423" y="8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9">
              <a:extLst>
                <a:ext uri="{FF2B5EF4-FFF2-40B4-BE49-F238E27FC236}">
                  <a16:creationId xmlns:a16="http://schemas.microsoft.com/office/drawing/2014/main" id="{BD55182B-F5B7-BC4D-9649-D3A17486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922" y="0"/>
              <a:ext cx="539078" cy="562926"/>
            </a:xfrm>
            <a:custGeom>
              <a:avLst/>
              <a:gdLst>
                <a:gd name="connsiteX0" fmla="*/ 22 w 539078"/>
                <a:gd name="connsiteY0" fmla="*/ 0 h 562926"/>
                <a:gd name="connsiteX1" fmla="*/ 539078 w 539078"/>
                <a:gd name="connsiteY1" fmla="*/ 0 h 562926"/>
                <a:gd name="connsiteX2" fmla="*/ 539078 w 539078"/>
                <a:gd name="connsiteY2" fmla="*/ 562926 h 562926"/>
                <a:gd name="connsiteX3" fmla="*/ 451423 w 539078"/>
                <a:gd name="connsiteY3" fmla="*/ 554090 h 562926"/>
                <a:gd name="connsiteX4" fmla="*/ 0 w 539078"/>
                <a:gd name="connsiteY4" fmla="*/ 214 h 56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078" h="562926">
                  <a:moveTo>
                    <a:pt x="22" y="0"/>
                  </a:moveTo>
                  <a:lnTo>
                    <a:pt x="539078" y="0"/>
                  </a:lnTo>
                  <a:lnTo>
                    <a:pt x="539078" y="562926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E2A11AC1-65D6-254F-8C03-98312331D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5976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3F2B5374-F243-F34E-BC5C-861BA70EC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05" y="0"/>
              <a:ext cx="1130726" cy="565362"/>
            </a:xfrm>
            <a:custGeom>
              <a:avLst/>
              <a:gdLst>
                <a:gd name="connsiteX0" fmla="*/ 0 w 1130726"/>
                <a:gd name="connsiteY0" fmla="*/ 0 h 565362"/>
                <a:gd name="connsiteX1" fmla="*/ 25421 w 1130726"/>
                <a:gd name="connsiteY1" fmla="*/ 0 h 565362"/>
                <a:gd name="connsiteX2" fmla="*/ 36370 w 1130726"/>
                <a:gd name="connsiteY2" fmla="*/ 108609 h 565362"/>
                <a:gd name="connsiteX3" fmla="*/ 565364 w 1130726"/>
                <a:gd name="connsiteY3" fmla="*/ 539750 h 565362"/>
                <a:gd name="connsiteX4" fmla="*/ 1094357 w 1130726"/>
                <a:gd name="connsiteY4" fmla="*/ 108609 h 565362"/>
                <a:gd name="connsiteX5" fmla="*/ 1105306 w 1130726"/>
                <a:gd name="connsiteY5" fmla="*/ 0 h 565362"/>
                <a:gd name="connsiteX6" fmla="*/ 1130726 w 1130726"/>
                <a:gd name="connsiteY6" fmla="*/ 0 h 565362"/>
                <a:gd name="connsiteX7" fmla="*/ 565364 w 1130726"/>
                <a:gd name="connsiteY7" fmla="*/ 565362 h 565362"/>
                <a:gd name="connsiteX8" fmla="*/ 0 w 1130726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6" h="565362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6719" y="354660"/>
                    <a:pt x="304426" y="539750"/>
                    <a:pt x="565364" y="539750"/>
                  </a:cubicBezTo>
                  <a:cubicBezTo>
                    <a:pt x="826301" y="539750"/>
                    <a:pt x="1044008" y="354660"/>
                    <a:pt x="1094357" y="108609"/>
                  </a:cubicBezTo>
                  <a:lnTo>
                    <a:pt x="1105306" y="0"/>
                  </a:lnTo>
                  <a:lnTo>
                    <a:pt x="1130726" y="0"/>
                  </a:lnTo>
                  <a:cubicBezTo>
                    <a:pt x="1130726" y="312241"/>
                    <a:pt x="877604" y="565362"/>
                    <a:pt x="565364" y="565362"/>
                  </a:cubicBezTo>
                  <a:cubicBezTo>
                    <a:pt x="253123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2">
              <a:extLst>
                <a:ext uri="{FF2B5EF4-FFF2-40B4-BE49-F238E27FC236}">
                  <a16:creationId xmlns:a16="http://schemas.microsoft.com/office/drawing/2014/main" id="{84DEF8D9-0016-6E40-A7C9-BF7C523F8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636" y="809288"/>
              <a:ext cx="536364" cy="1124878"/>
            </a:xfrm>
            <a:custGeom>
              <a:avLst/>
              <a:gdLst>
                <a:gd name="connsiteX0" fmla="*/ 536364 w 536364"/>
                <a:gd name="connsiteY0" fmla="*/ 0 h 1124878"/>
                <a:gd name="connsiteX1" fmla="*/ 536364 w 536364"/>
                <a:gd name="connsiteY1" fmla="*/ 25187 h 1124878"/>
                <a:gd name="connsiteX2" fmla="*/ 456541 w 536364"/>
                <a:gd name="connsiteY2" fmla="*/ 33233 h 1124878"/>
                <a:gd name="connsiteX3" fmla="*/ 25399 w 536364"/>
                <a:gd name="connsiteY3" fmla="*/ 562226 h 1124878"/>
                <a:gd name="connsiteX4" fmla="*/ 456541 w 536364"/>
                <a:gd name="connsiteY4" fmla="*/ 1091219 h 1124878"/>
                <a:gd name="connsiteX5" fmla="*/ 536364 w 536364"/>
                <a:gd name="connsiteY5" fmla="*/ 1099266 h 1124878"/>
                <a:gd name="connsiteX6" fmla="*/ 536364 w 536364"/>
                <a:gd name="connsiteY6" fmla="*/ 1124878 h 1124878"/>
                <a:gd name="connsiteX7" fmla="*/ 451423 w 536364"/>
                <a:gd name="connsiteY7" fmla="*/ 1116315 h 1124878"/>
                <a:gd name="connsiteX8" fmla="*/ 0 w 536364"/>
                <a:gd name="connsiteY8" fmla="*/ 562439 h 1124878"/>
                <a:gd name="connsiteX9" fmla="*/ 451423 w 536364"/>
                <a:gd name="connsiteY9" fmla="*/ 8563 h 112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6364" h="1124878">
                  <a:moveTo>
                    <a:pt x="536364" y="0"/>
                  </a:moveTo>
                  <a:lnTo>
                    <a:pt x="536364" y="25187"/>
                  </a:lnTo>
                  <a:lnTo>
                    <a:pt x="456541" y="33233"/>
                  </a:lnTo>
                  <a:cubicBezTo>
                    <a:pt x="210489" y="83583"/>
                    <a:pt x="25399" y="301290"/>
                    <a:pt x="25399" y="562226"/>
                  </a:cubicBezTo>
                  <a:cubicBezTo>
                    <a:pt x="25399" y="823163"/>
                    <a:pt x="210489" y="1040870"/>
                    <a:pt x="456541" y="1091219"/>
                  </a:cubicBezTo>
                  <a:lnTo>
                    <a:pt x="536364" y="1099266"/>
                  </a:lnTo>
                  <a:lnTo>
                    <a:pt x="536364" y="1124878"/>
                  </a:lnTo>
                  <a:lnTo>
                    <a:pt x="451423" y="1116315"/>
                  </a:lnTo>
                  <a:cubicBezTo>
                    <a:pt x="193797" y="1063597"/>
                    <a:pt x="0" y="835650"/>
                    <a:pt x="0" y="562439"/>
                  </a:cubicBezTo>
                  <a:cubicBezTo>
                    <a:pt x="0" y="289228"/>
                    <a:pt x="193797" y="61281"/>
                    <a:pt x="451423" y="85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7A87F92E-7BB7-CF40-B9F4-F6A76E480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05" y="2178092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4">
              <a:extLst>
                <a:ext uri="{FF2B5EF4-FFF2-40B4-BE49-F238E27FC236}">
                  <a16:creationId xmlns:a16="http://schemas.microsoft.com/office/drawing/2014/main" id="{3956B80A-36C5-A84F-A57F-2264B3460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5974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5">
              <a:extLst>
                <a:ext uri="{FF2B5EF4-FFF2-40B4-BE49-F238E27FC236}">
                  <a16:creationId xmlns:a16="http://schemas.microsoft.com/office/drawing/2014/main" id="{F3F753EA-9ED0-B749-B25F-1D359659F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05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46">
              <a:extLst>
                <a:ext uri="{FF2B5EF4-FFF2-40B4-BE49-F238E27FC236}">
                  <a16:creationId xmlns:a16="http://schemas.microsoft.com/office/drawing/2014/main" id="{4C348B07-3AA5-3142-A06C-D2FAA3922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636" y="4924471"/>
              <a:ext cx="536364" cy="1124877"/>
            </a:xfrm>
            <a:custGeom>
              <a:avLst/>
              <a:gdLst>
                <a:gd name="connsiteX0" fmla="*/ 536364 w 536364"/>
                <a:gd name="connsiteY0" fmla="*/ 0 h 1124877"/>
                <a:gd name="connsiteX1" fmla="*/ 536364 w 536364"/>
                <a:gd name="connsiteY1" fmla="*/ 25186 h 1124877"/>
                <a:gd name="connsiteX2" fmla="*/ 456541 w 536364"/>
                <a:gd name="connsiteY2" fmla="*/ 33232 h 1124877"/>
                <a:gd name="connsiteX3" fmla="*/ 25399 w 536364"/>
                <a:gd name="connsiteY3" fmla="*/ 562225 h 1124877"/>
                <a:gd name="connsiteX4" fmla="*/ 456541 w 536364"/>
                <a:gd name="connsiteY4" fmla="*/ 1091218 h 1124877"/>
                <a:gd name="connsiteX5" fmla="*/ 536364 w 536364"/>
                <a:gd name="connsiteY5" fmla="*/ 1099265 h 1124877"/>
                <a:gd name="connsiteX6" fmla="*/ 536364 w 536364"/>
                <a:gd name="connsiteY6" fmla="*/ 1124877 h 1124877"/>
                <a:gd name="connsiteX7" fmla="*/ 451423 w 536364"/>
                <a:gd name="connsiteY7" fmla="*/ 1116314 h 1124877"/>
                <a:gd name="connsiteX8" fmla="*/ 0 w 536364"/>
                <a:gd name="connsiteY8" fmla="*/ 562438 h 1124877"/>
                <a:gd name="connsiteX9" fmla="*/ 451423 w 536364"/>
                <a:gd name="connsiteY9" fmla="*/ 8562 h 11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6364" h="1124877">
                  <a:moveTo>
                    <a:pt x="536364" y="0"/>
                  </a:moveTo>
                  <a:lnTo>
                    <a:pt x="536364" y="25186"/>
                  </a:lnTo>
                  <a:lnTo>
                    <a:pt x="456541" y="33232"/>
                  </a:lnTo>
                  <a:cubicBezTo>
                    <a:pt x="210489" y="83582"/>
                    <a:pt x="25399" y="301289"/>
                    <a:pt x="25399" y="562225"/>
                  </a:cubicBezTo>
                  <a:cubicBezTo>
                    <a:pt x="25399" y="823162"/>
                    <a:pt x="210489" y="1040869"/>
                    <a:pt x="456541" y="1091218"/>
                  </a:cubicBezTo>
                  <a:lnTo>
                    <a:pt x="536364" y="1099265"/>
                  </a:lnTo>
                  <a:lnTo>
                    <a:pt x="536364" y="1124877"/>
                  </a:lnTo>
                  <a:lnTo>
                    <a:pt x="451423" y="1116314"/>
                  </a:lnTo>
                  <a:cubicBezTo>
                    <a:pt x="193797" y="1063596"/>
                    <a:pt x="0" y="835649"/>
                    <a:pt x="0" y="562438"/>
                  </a:cubicBezTo>
                  <a:cubicBezTo>
                    <a:pt x="0" y="289227"/>
                    <a:pt x="193797" y="61280"/>
                    <a:pt x="451423" y="85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47">
              <a:extLst>
                <a:ext uri="{FF2B5EF4-FFF2-40B4-BE49-F238E27FC236}">
                  <a16:creationId xmlns:a16="http://schemas.microsoft.com/office/drawing/2014/main" id="{C3ED9540-E9D6-9D41-994B-55874068AF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869" y="6293274"/>
              <a:ext cx="1130598" cy="564727"/>
            </a:xfrm>
            <a:custGeom>
              <a:avLst/>
              <a:gdLst>
                <a:gd name="connsiteX0" fmla="*/ 565300 w 1130598"/>
                <a:gd name="connsiteY0" fmla="*/ 0 h 564727"/>
                <a:gd name="connsiteX1" fmla="*/ 1119176 w 1130598"/>
                <a:gd name="connsiteY1" fmla="*/ 451422 h 564727"/>
                <a:gd name="connsiteX2" fmla="*/ 1130598 w 1130598"/>
                <a:gd name="connsiteY2" fmla="*/ 564727 h 564727"/>
                <a:gd name="connsiteX3" fmla="*/ 1105221 w 1130598"/>
                <a:gd name="connsiteY3" fmla="*/ 564727 h 564727"/>
                <a:gd name="connsiteX4" fmla="*/ 1094293 w 1130598"/>
                <a:gd name="connsiteY4" fmla="*/ 456328 h 564727"/>
                <a:gd name="connsiteX5" fmla="*/ 565300 w 1130598"/>
                <a:gd name="connsiteY5" fmla="*/ 25186 h 564727"/>
                <a:gd name="connsiteX6" fmla="*/ 36306 w 1130598"/>
                <a:gd name="connsiteY6" fmla="*/ 456328 h 564727"/>
                <a:gd name="connsiteX7" fmla="*/ 25378 w 1130598"/>
                <a:gd name="connsiteY7" fmla="*/ 564727 h 564727"/>
                <a:gd name="connsiteX8" fmla="*/ 0 w 1130598"/>
                <a:gd name="connsiteY8" fmla="*/ 564727 h 564727"/>
                <a:gd name="connsiteX9" fmla="*/ 11423 w 1130598"/>
                <a:gd name="connsiteY9" fmla="*/ 451422 h 564727"/>
                <a:gd name="connsiteX10" fmla="*/ 565300 w 1130598"/>
                <a:gd name="connsiteY10" fmla="*/ 0 h 56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598" h="564727">
                  <a:moveTo>
                    <a:pt x="565300" y="0"/>
                  </a:moveTo>
                  <a:cubicBezTo>
                    <a:pt x="838510" y="0"/>
                    <a:pt x="1066458" y="193796"/>
                    <a:pt x="1119176" y="451422"/>
                  </a:cubicBezTo>
                  <a:lnTo>
                    <a:pt x="1130598" y="564727"/>
                  </a:lnTo>
                  <a:lnTo>
                    <a:pt x="1105221" y="564727"/>
                  </a:lnTo>
                  <a:lnTo>
                    <a:pt x="1094293" y="456328"/>
                  </a:lnTo>
                  <a:cubicBezTo>
                    <a:pt x="1043944" y="210276"/>
                    <a:pt x="826237" y="25186"/>
                    <a:pt x="565300" y="25186"/>
                  </a:cubicBezTo>
                  <a:cubicBezTo>
                    <a:pt x="304362" y="25186"/>
                    <a:pt x="86655" y="210276"/>
                    <a:pt x="36306" y="456328"/>
                  </a:cubicBezTo>
                  <a:lnTo>
                    <a:pt x="25378" y="564727"/>
                  </a:lnTo>
                  <a:lnTo>
                    <a:pt x="0" y="564727"/>
                  </a:lnTo>
                  <a:lnTo>
                    <a:pt x="11423" y="451422"/>
                  </a:lnTo>
                  <a:cubicBezTo>
                    <a:pt x="64141" y="193796"/>
                    <a:pt x="292089" y="0"/>
                    <a:pt x="565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1651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, человек, в помещении, ноутбук&#10;&#10;Автоматически созданное описание">
            <a:extLst>
              <a:ext uri="{FF2B5EF4-FFF2-40B4-BE49-F238E27FC236}">
                <a16:creationId xmlns:a16="http://schemas.microsoft.com/office/drawing/2014/main" id="{18BF834B-EFCD-827D-15C1-CA2888C9C1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3" name="Rectangle">
            <a:extLst>
              <a:ext uri="{FF2B5EF4-FFF2-40B4-BE49-F238E27FC236}">
                <a16:creationId xmlns:a16="http://schemas.microsoft.com/office/drawing/2014/main" id="{14ACB00F-615E-0E4F-9794-329E08F6E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D0E21-690C-AAD5-318A-CD9F81930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>
            <a:normAutofit/>
          </a:bodyPr>
          <a:lstStyle/>
          <a:p>
            <a:r>
              <a:rPr lang="ru-RU" dirty="0"/>
              <a:t>Интернет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AB473A-BC64-AEC7-A3DE-9E50E7ED2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1525016"/>
            <a:ext cx="7286989" cy="423621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ru-RU">
                <a:ea typeface="+mn-lt"/>
                <a:cs typeface="+mn-lt"/>
              </a:rPr>
              <a:t>28 лет назад, 7 апреля 1994 года, зарегистрировали первый сайт в домене .RU. Отсюда и начинается история российского интернета. На самом деле Рунет появился еще во времена СССР – в 1990 году, однако в доменной зоне .RU не было ни одного сайта. И так продолжалось четыре года. Но потом русскоязычный сегмент сети стал активно развиваться. И на данный момент он насчитывает более 5 миллионов сайтов. Кто создал Рунет, и как он развивался?</a:t>
            </a:r>
            <a:endParaRPr lang="ru-RU"/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D2BBFA3-6EA8-1C48-B3A5-DFCC389D2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5B55452-0B37-B747-9C68-70C4EF8F7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88" name="Freeform 41">
              <a:extLst>
                <a:ext uri="{FF2B5EF4-FFF2-40B4-BE49-F238E27FC236}">
                  <a16:creationId xmlns:a16="http://schemas.microsoft.com/office/drawing/2014/main" id="{CBBA7287-7E9D-884B-93D7-D56B52ADE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Freeform 42">
              <a:extLst>
                <a:ext uri="{FF2B5EF4-FFF2-40B4-BE49-F238E27FC236}">
                  <a16:creationId xmlns:a16="http://schemas.microsoft.com/office/drawing/2014/main" id="{E09BD6CA-D4FC-1041-9A4A-5BD33DDED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" name="Freeform 43">
              <a:extLst>
                <a:ext uri="{FF2B5EF4-FFF2-40B4-BE49-F238E27FC236}">
                  <a16:creationId xmlns:a16="http://schemas.microsoft.com/office/drawing/2014/main" id="{60AFCEEC-E747-AF48-9591-58C67AF87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" name="Freeform 44">
              <a:extLst>
                <a:ext uri="{FF2B5EF4-FFF2-40B4-BE49-F238E27FC236}">
                  <a16:creationId xmlns:a16="http://schemas.microsoft.com/office/drawing/2014/main" id="{2290DF32-70FD-0E48-9258-0BD83EE62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Freeform 45">
              <a:extLst>
                <a:ext uri="{FF2B5EF4-FFF2-40B4-BE49-F238E27FC236}">
                  <a16:creationId xmlns:a16="http://schemas.microsoft.com/office/drawing/2014/main" id="{61BFE2D7-8646-5943-87D5-C6A9CDF68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 46">
              <a:extLst>
                <a:ext uri="{FF2B5EF4-FFF2-40B4-BE49-F238E27FC236}">
                  <a16:creationId xmlns:a16="http://schemas.microsoft.com/office/drawing/2014/main" id="{6FFCD48C-239D-ED44-879B-9E5DD00DE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Freeform 47">
              <a:extLst>
                <a:ext uri="{FF2B5EF4-FFF2-40B4-BE49-F238E27FC236}">
                  <a16:creationId xmlns:a16="http://schemas.microsoft.com/office/drawing/2014/main" id="{55CCAE64-959A-BC4A-A123-FC9283192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7163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86AF71-74E8-31F7-2E70-D3DCBEAA7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6400999" cy="12689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Создание Рунета</a:t>
            </a:r>
            <a:endParaRPr lang="ru-RU" dirty="0"/>
          </a:p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4C3880-FA01-33A7-3F59-0FAD9364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1603170"/>
            <a:ext cx="6400999" cy="415805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900" dirty="0" err="1">
                <a:ea typeface="+mn-lt"/>
                <a:cs typeface="+mn-lt"/>
              </a:rPr>
              <a:t>Подключение</a:t>
            </a:r>
            <a:r>
              <a:rPr lang="en-US" sz="1900" dirty="0">
                <a:ea typeface="+mn-lt"/>
                <a:cs typeface="+mn-lt"/>
              </a:rPr>
              <a:t> к </a:t>
            </a:r>
            <a:r>
              <a:rPr lang="en-US" sz="1900" dirty="0" err="1">
                <a:ea typeface="+mn-lt"/>
                <a:cs typeface="+mn-lt"/>
              </a:rPr>
              <a:t>интернету</a:t>
            </a:r>
            <a:r>
              <a:rPr lang="en-US" sz="1900" dirty="0">
                <a:ea typeface="+mn-lt"/>
                <a:cs typeface="+mn-lt"/>
              </a:rPr>
              <a:t> в </a:t>
            </a:r>
            <a:r>
              <a:rPr lang="en-US" sz="1900" dirty="0" err="1">
                <a:ea typeface="+mn-lt"/>
                <a:cs typeface="+mn-lt"/>
              </a:rPr>
              <a:t>России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связано</a:t>
            </a:r>
            <a:r>
              <a:rPr lang="en-US" sz="1900" dirty="0">
                <a:ea typeface="+mn-lt"/>
                <a:cs typeface="+mn-lt"/>
              </a:rPr>
              <a:t> с </a:t>
            </a:r>
            <a:r>
              <a:rPr lang="en-US" sz="1900" dirty="0" err="1">
                <a:ea typeface="+mn-lt"/>
                <a:cs typeface="+mn-lt"/>
              </a:rPr>
              <a:t>именем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системного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программиста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Валерий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Бардин</a:t>
            </a:r>
            <a:r>
              <a:rPr lang="en-US" sz="1900" dirty="0">
                <a:ea typeface="+mn-lt"/>
                <a:cs typeface="+mn-lt"/>
              </a:rPr>
              <a:t> и </a:t>
            </a:r>
            <a:r>
              <a:rPr lang="en-US" sz="1900" dirty="0" err="1">
                <a:ea typeface="+mn-lt"/>
                <a:cs typeface="+mn-lt"/>
              </a:rPr>
              <a:t>его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коллегами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по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Курчатовскому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институту</a:t>
            </a:r>
            <a:r>
              <a:rPr lang="en-US" sz="1900" dirty="0">
                <a:ea typeface="+mn-lt"/>
                <a:cs typeface="+mn-lt"/>
              </a:rPr>
              <a:t>. </a:t>
            </a:r>
            <a:r>
              <a:rPr lang="en-US" sz="1900" dirty="0" err="1">
                <a:ea typeface="+mn-lt"/>
                <a:cs typeface="+mn-lt"/>
              </a:rPr>
              <a:t>Группа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ученых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разработала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первое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программное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обеспечение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для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будущей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сети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компании</a:t>
            </a:r>
            <a:r>
              <a:rPr lang="en-US" sz="1900" dirty="0">
                <a:ea typeface="+mn-lt"/>
                <a:cs typeface="+mn-lt"/>
              </a:rPr>
              <a:t> "</a:t>
            </a:r>
            <a:r>
              <a:rPr lang="en-US" sz="1900" dirty="0" err="1">
                <a:ea typeface="+mn-lt"/>
                <a:cs typeface="+mn-lt"/>
              </a:rPr>
              <a:t>Релком</a:t>
            </a:r>
            <a:r>
              <a:rPr lang="en-US" sz="1900" dirty="0">
                <a:ea typeface="+mn-lt"/>
                <a:cs typeface="+mn-lt"/>
              </a:rPr>
              <a:t>" (</a:t>
            </a:r>
            <a:r>
              <a:rPr lang="en-US" sz="1900" dirty="0" err="1">
                <a:ea typeface="+mn-lt"/>
                <a:cs typeface="+mn-lt"/>
              </a:rPr>
              <a:t>создали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фундамент</a:t>
            </a:r>
            <a:r>
              <a:rPr lang="en-US" sz="1900" dirty="0">
                <a:ea typeface="+mn-lt"/>
                <a:cs typeface="+mn-lt"/>
              </a:rPr>
              <a:t>).</a:t>
            </a:r>
          </a:p>
          <a:p>
            <a:pPr>
              <a:lnSpc>
                <a:spcPct val="90000"/>
              </a:lnSpc>
            </a:pPr>
            <a:r>
              <a:rPr lang="en-US" sz="1900" dirty="0">
                <a:ea typeface="+mn-lt"/>
                <a:cs typeface="+mn-lt"/>
              </a:rPr>
              <a:t>1 </a:t>
            </a:r>
            <a:r>
              <a:rPr lang="en-US" sz="1900" dirty="0" err="1">
                <a:ea typeface="+mn-lt"/>
                <a:cs typeface="+mn-lt"/>
              </a:rPr>
              <a:t>августа</a:t>
            </a:r>
            <a:r>
              <a:rPr lang="en-US" sz="1900" dirty="0">
                <a:ea typeface="+mn-lt"/>
                <a:cs typeface="+mn-lt"/>
              </a:rPr>
              <a:t> 1990 </a:t>
            </a:r>
            <a:r>
              <a:rPr lang="en-US" sz="1900" dirty="0" err="1">
                <a:ea typeface="+mn-lt"/>
                <a:cs typeface="+mn-lt"/>
              </a:rPr>
              <a:t>года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русскую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сеть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запустили</a:t>
            </a:r>
            <a:r>
              <a:rPr lang="en-US" sz="1900" dirty="0">
                <a:ea typeface="+mn-lt"/>
                <a:cs typeface="+mn-lt"/>
              </a:rPr>
              <a:t> в </a:t>
            </a:r>
            <a:r>
              <a:rPr lang="en-US" sz="1900" dirty="0" err="1">
                <a:ea typeface="+mn-lt"/>
                <a:cs typeface="+mn-lt"/>
              </a:rPr>
              <a:t>научных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институтах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Москвы</a:t>
            </a:r>
            <a:r>
              <a:rPr lang="en-US" sz="1900" dirty="0">
                <a:ea typeface="+mn-lt"/>
                <a:cs typeface="+mn-lt"/>
              </a:rPr>
              <a:t>, </a:t>
            </a:r>
            <a:r>
              <a:rPr lang="en-US" sz="1900" dirty="0" err="1">
                <a:ea typeface="+mn-lt"/>
                <a:cs typeface="+mn-lt"/>
              </a:rPr>
              <a:t>Ленинграда</a:t>
            </a:r>
            <a:r>
              <a:rPr lang="en-US" sz="1900" dirty="0">
                <a:ea typeface="+mn-lt"/>
                <a:cs typeface="+mn-lt"/>
              </a:rPr>
              <a:t>, </a:t>
            </a:r>
            <a:r>
              <a:rPr lang="en-US" sz="1900" dirty="0" err="1">
                <a:ea typeface="+mn-lt"/>
                <a:cs typeface="+mn-lt"/>
              </a:rPr>
              <a:t>Новосибирска</a:t>
            </a:r>
            <a:r>
              <a:rPr lang="en-US" sz="1900" dirty="0">
                <a:ea typeface="+mn-lt"/>
                <a:cs typeface="+mn-lt"/>
              </a:rPr>
              <a:t> и </a:t>
            </a:r>
            <a:r>
              <a:rPr lang="en-US" sz="1900" dirty="0" err="1">
                <a:ea typeface="+mn-lt"/>
                <a:cs typeface="+mn-lt"/>
              </a:rPr>
              <a:t>Киева</a:t>
            </a:r>
            <a:r>
              <a:rPr lang="en-US" sz="1900" dirty="0">
                <a:ea typeface="+mn-lt"/>
                <a:cs typeface="+mn-lt"/>
              </a:rPr>
              <a:t>.</a:t>
            </a:r>
            <a:endParaRPr lang="en-US" sz="1900" dirty="0"/>
          </a:p>
          <a:p>
            <a:pPr>
              <a:lnSpc>
                <a:spcPct val="90000"/>
              </a:lnSpc>
            </a:pPr>
            <a:r>
              <a:rPr lang="en-US" sz="1900" dirty="0">
                <a:ea typeface="+mn-lt"/>
                <a:cs typeface="+mn-lt"/>
              </a:rPr>
              <a:t>28 </a:t>
            </a:r>
            <a:r>
              <a:rPr lang="en-US" sz="1900" dirty="0" err="1">
                <a:ea typeface="+mn-lt"/>
                <a:cs typeface="+mn-lt"/>
              </a:rPr>
              <a:t>августа</a:t>
            </a:r>
            <a:r>
              <a:rPr lang="en-US" sz="1900" dirty="0">
                <a:ea typeface="+mn-lt"/>
                <a:cs typeface="+mn-lt"/>
              </a:rPr>
              <a:t> 1990 </a:t>
            </a:r>
            <a:r>
              <a:rPr lang="en-US" sz="1900" dirty="0" err="1">
                <a:ea typeface="+mn-lt"/>
                <a:cs typeface="+mn-lt"/>
              </a:rPr>
              <a:t>года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прошел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первый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сеанс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модемной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связи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советского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компьютера</a:t>
            </a:r>
            <a:r>
              <a:rPr lang="en-US" sz="1900" dirty="0">
                <a:ea typeface="+mn-lt"/>
                <a:cs typeface="+mn-lt"/>
              </a:rPr>
              <a:t> </a:t>
            </a:r>
            <a:r>
              <a:rPr lang="en-US" sz="1900" dirty="0" err="1">
                <a:ea typeface="+mn-lt"/>
                <a:cs typeface="+mn-lt"/>
              </a:rPr>
              <a:t>Курчатова</a:t>
            </a:r>
            <a:r>
              <a:rPr lang="en-US" sz="1900" dirty="0">
                <a:ea typeface="+mn-lt"/>
                <a:cs typeface="+mn-lt"/>
              </a:rPr>
              <a:t> с </a:t>
            </a:r>
            <a:r>
              <a:rPr lang="en-US" sz="1900" dirty="0" err="1">
                <a:ea typeface="+mn-lt"/>
                <a:cs typeface="+mn-lt"/>
              </a:rPr>
              <a:t>зарубежным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терминалом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Хельсинкского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университета</a:t>
            </a:r>
            <a:r>
              <a:rPr lang="en-US" sz="1900" dirty="0">
                <a:ea typeface="+mn-lt"/>
                <a:cs typeface="+mn-lt"/>
              </a:rPr>
              <a:t>. </a:t>
            </a:r>
            <a:r>
              <a:rPr lang="en-US" sz="1900" dirty="0" err="1">
                <a:ea typeface="+mn-lt"/>
                <a:cs typeface="+mn-lt"/>
              </a:rPr>
              <a:t>Цель</a:t>
            </a:r>
            <a:r>
              <a:rPr lang="en-US" sz="1900" dirty="0">
                <a:ea typeface="+mn-lt"/>
                <a:cs typeface="+mn-lt"/>
              </a:rPr>
              <a:t> - </a:t>
            </a:r>
            <a:r>
              <a:rPr lang="en-US" sz="1900" dirty="0" err="1">
                <a:ea typeface="+mn-lt"/>
                <a:cs typeface="+mn-lt"/>
              </a:rPr>
              <a:t>организовать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регулярный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канал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передачи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почты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по</a:t>
            </a:r>
            <a:r>
              <a:rPr lang="en-US" sz="1900" dirty="0">
                <a:ea typeface="+mn-lt"/>
                <a:cs typeface="+mn-lt"/>
              </a:rPr>
              <a:t> </a:t>
            </a:r>
            <a:r>
              <a:rPr lang="en-US" sz="1900" dirty="0" err="1">
                <a:ea typeface="+mn-lt"/>
                <a:cs typeface="+mn-lt"/>
              </a:rPr>
              <a:t>интернету</a:t>
            </a:r>
            <a:r>
              <a:rPr lang="en-US" sz="1900" dirty="0">
                <a:ea typeface="+mn-lt"/>
                <a:cs typeface="+mn-lt"/>
              </a:rPr>
              <a:t>.</a:t>
            </a:r>
          </a:p>
          <a:p>
            <a:pPr>
              <a:lnSpc>
                <a:spcPct val="90000"/>
              </a:lnSpc>
            </a:pPr>
            <a:endParaRPr lang="en-US" sz="190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6400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5" descr="Изображение выглядит как человек, стеллаж&#10;&#10;Автоматически созданное описание">
            <a:extLst>
              <a:ext uri="{FF2B5EF4-FFF2-40B4-BE49-F238E27FC236}">
                <a16:creationId xmlns:a16="http://schemas.microsoft.com/office/drawing/2014/main" id="{B3D286D7-65B5-544F-9C95-E70091445C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86" r="26640" b="-2"/>
          <a:stretch/>
        </p:blipFill>
        <p:spPr>
          <a:xfrm>
            <a:off x="7531299" y="681645"/>
            <a:ext cx="4005810" cy="5486057"/>
          </a:xfrm>
          <a:prstGeom prst="rect">
            <a:avLst/>
          </a:prstGeom>
        </p:spPr>
      </p:pic>
      <p:grpSp>
        <p:nvGrpSpPr>
          <p:cNvPr id="27" name="Group 33">
            <a:extLst>
              <a:ext uri="{FF2B5EF4-FFF2-40B4-BE49-F238E27FC236}">
                <a16:creationId xmlns:a16="http://schemas.microsoft.com/office/drawing/2014/main" id="{2ACBB827-9A2D-D449-9686-F47D2A20E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9B921EC8-AD62-E940-80A2-682AC7104E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6DBDC735-9A9C-6340-B1E4-3576B27ED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E3F399C2-198A-1347-8B48-1B1D50805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4AB3593B-CA05-1845-839E-90B9B70EC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Рисунок 3" descr="Изображение выглядит как стена, человек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40958F8C-B0A3-B9F7-AA76-1CE8702DB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0564" y="1793776"/>
            <a:ext cx="2743200" cy="328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547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ноутбук, компьютер, в помещении, размытие&#10;&#10;Автоматически созданное описание">
            <a:extLst>
              <a:ext uri="{FF2B5EF4-FFF2-40B4-BE49-F238E27FC236}">
                <a16:creationId xmlns:a16="http://schemas.microsoft.com/office/drawing/2014/main" id="{8F4D7B53-04DF-F5B1-5BB7-AC648EED71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14ACB00F-615E-0E4F-9794-329E08F6E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FE4888-40AA-5821-4776-A01C5A6B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>
            <a:normAutofit/>
          </a:bodyPr>
          <a:lstStyle/>
          <a:p>
            <a:r>
              <a:rPr lang="en-US" dirty="0" err="1">
                <a:ea typeface="+mj-lt"/>
                <a:cs typeface="+mj-lt"/>
              </a:rPr>
              <a:t>Создание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Рунета</a:t>
            </a:r>
            <a:endParaRPr lang="ru-RU" dirty="0" err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2BAED4-2558-0552-C054-B2751FDF9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7335835" cy="36012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>
                <a:ea typeface="+mn-lt"/>
                <a:cs typeface="+mn-lt"/>
              </a:rPr>
              <a:t>7 апреля 1994 года - </a:t>
            </a:r>
            <a:r>
              <a:rPr lang="ru-RU" b="1" dirty="0"/>
              <a:t>Официальная регистрация Рунета</a:t>
            </a:r>
            <a:r>
              <a:rPr lang="ru-RU" dirty="0"/>
              <a:t> (</a:t>
            </a:r>
            <a:r>
              <a:rPr lang="ru-RU" dirty="0">
                <a:ea typeface="+mn-lt"/>
                <a:cs typeface="+mn-lt"/>
              </a:rPr>
              <a:t>.RU),в </a:t>
            </a:r>
            <a:r>
              <a:rPr lang="ru-RU" dirty="0" err="1">
                <a:ea typeface="+mn-lt"/>
                <a:cs typeface="+mn-lt"/>
              </a:rPr>
              <a:t>InterNIC</a:t>
            </a:r>
            <a:r>
              <a:rPr lang="ru-RU" dirty="0">
                <a:ea typeface="+mn-lt"/>
                <a:cs typeface="+mn-lt"/>
              </a:rPr>
              <a:t> были официально закреплены за РосНИИРОС. Это и была точка старта эпохи российского интернета.</a:t>
            </a:r>
            <a:endParaRPr lang="ru-RU" b="1" dirty="0">
              <a:ea typeface="+mn-lt"/>
              <a:cs typeface="+mn-lt"/>
            </a:endParaRPr>
          </a:p>
          <a:p>
            <a:endParaRPr lang="ru-RU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2BBFA3-6EA8-1C48-B3A5-DFCC389D2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5B55452-0B37-B747-9C68-70C4EF8F7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6" name="Freeform 41">
              <a:extLst>
                <a:ext uri="{FF2B5EF4-FFF2-40B4-BE49-F238E27FC236}">
                  <a16:creationId xmlns:a16="http://schemas.microsoft.com/office/drawing/2014/main" id="{CBBA7287-7E9D-884B-93D7-D56B52ADE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2">
              <a:extLst>
                <a:ext uri="{FF2B5EF4-FFF2-40B4-BE49-F238E27FC236}">
                  <a16:creationId xmlns:a16="http://schemas.microsoft.com/office/drawing/2014/main" id="{E09BD6CA-D4FC-1041-9A4A-5BD33DDED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3">
              <a:extLst>
                <a:ext uri="{FF2B5EF4-FFF2-40B4-BE49-F238E27FC236}">
                  <a16:creationId xmlns:a16="http://schemas.microsoft.com/office/drawing/2014/main" id="{60AFCEEC-E747-AF48-9591-58C67AF87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4">
              <a:extLst>
                <a:ext uri="{FF2B5EF4-FFF2-40B4-BE49-F238E27FC236}">
                  <a16:creationId xmlns:a16="http://schemas.microsoft.com/office/drawing/2014/main" id="{2290DF32-70FD-0E48-9258-0BD83EE62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5">
              <a:extLst>
                <a:ext uri="{FF2B5EF4-FFF2-40B4-BE49-F238E27FC236}">
                  <a16:creationId xmlns:a16="http://schemas.microsoft.com/office/drawing/2014/main" id="{61BFE2D7-8646-5943-87D5-C6A9CDF68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6">
              <a:extLst>
                <a:ext uri="{FF2B5EF4-FFF2-40B4-BE49-F238E27FC236}">
                  <a16:creationId xmlns:a16="http://schemas.microsoft.com/office/drawing/2014/main" id="{6FFCD48C-239D-ED44-879B-9E5DD00DE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55CCAE64-959A-BC4A-A123-FC9283192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5153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Веб-сайт&#10;&#10;Автоматически созданное описание">
            <a:extLst>
              <a:ext uri="{FF2B5EF4-FFF2-40B4-BE49-F238E27FC236}">
                <a16:creationId xmlns:a16="http://schemas.microsoft.com/office/drawing/2014/main" id="{8FA42CA8-BC1D-4714-A068-2027BCB987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3" name="Rectangle">
            <a:extLst>
              <a:ext uri="{FF2B5EF4-FFF2-40B4-BE49-F238E27FC236}">
                <a16:creationId xmlns:a16="http://schemas.microsoft.com/office/drawing/2014/main" id="{14ACB00F-615E-0E4F-9794-329E08F6E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E9484F-9C35-77FA-9D35-1FB8DC8B4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ru-RU"/>
              <a:t>Первый русскоязычный поисковик</a:t>
            </a:r>
          </a:p>
          <a:p>
            <a:pPr>
              <a:lnSpc>
                <a:spcPct val="90000"/>
              </a:lnSpc>
            </a:pPr>
            <a:endParaRPr lang="ru-RU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47DB9A2-52D6-3BDB-0261-7BB3C9FDE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7335835" cy="360121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ea typeface="+mn-lt"/>
                <a:cs typeface="+mn-lt"/>
              </a:rPr>
              <a:t>26 </a:t>
            </a:r>
            <a:r>
              <a:rPr lang="en-US" dirty="0" err="1">
                <a:ea typeface="+mn-lt"/>
                <a:cs typeface="+mn-lt"/>
              </a:rPr>
              <a:t>сентября</a:t>
            </a:r>
            <a:r>
              <a:rPr lang="en-US" dirty="0">
                <a:ea typeface="+mn-lt"/>
                <a:cs typeface="+mn-lt"/>
              </a:rPr>
              <a:t> 1996 </a:t>
            </a:r>
            <a:r>
              <a:rPr lang="en-US" dirty="0" err="1">
                <a:ea typeface="+mn-lt"/>
                <a:cs typeface="+mn-lt"/>
              </a:rPr>
              <a:t>года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Дмитрий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Крюков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запустил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первый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русскоязычный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поисковик</a:t>
            </a:r>
            <a:r>
              <a:rPr lang="en-US" dirty="0">
                <a:ea typeface="+mn-lt"/>
                <a:cs typeface="+mn-lt"/>
              </a:rPr>
              <a:t> – Rambler. В </a:t>
            </a:r>
            <a:r>
              <a:rPr lang="en-US" dirty="0" err="1">
                <a:ea typeface="+mn-lt"/>
                <a:cs typeface="+mn-lt"/>
              </a:rPr>
              <a:t>дальнейшем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сервис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стал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полноценной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компанией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однако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он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не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справился</a:t>
            </a:r>
            <a:r>
              <a:rPr lang="en-US" dirty="0">
                <a:ea typeface="+mn-lt"/>
                <a:cs typeface="+mn-lt"/>
              </a:rPr>
              <a:t> с </a:t>
            </a:r>
            <a:r>
              <a:rPr lang="en-US" dirty="0" err="1">
                <a:ea typeface="+mn-lt"/>
                <a:cs typeface="+mn-lt"/>
              </a:rPr>
              <a:t>конкуренцией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за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главную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свою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технологию</a:t>
            </a:r>
            <a:r>
              <a:rPr lang="en-US" dirty="0">
                <a:ea typeface="+mn-lt"/>
                <a:cs typeface="+mn-lt"/>
              </a:rPr>
              <a:t> — </a:t>
            </a:r>
            <a:r>
              <a:rPr lang="en-US" dirty="0" err="1">
                <a:ea typeface="+mn-lt"/>
                <a:cs typeface="+mn-lt"/>
              </a:rPr>
              <a:t>поисковую</a:t>
            </a:r>
            <a:r>
              <a:rPr lang="en-US" dirty="0">
                <a:ea typeface="+mn-lt"/>
                <a:cs typeface="+mn-lt"/>
              </a:rPr>
              <a:t>. Rambler </a:t>
            </a:r>
            <a:r>
              <a:rPr lang="en-US" dirty="0" err="1">
                <a:ea typeface="+mn-lt"/>
                <a:cs typeface="+mn-lt"/>
              </a:rPr>
              <a:t>уступил</a:t>
            </a:r>
            <a:r>
              <a:rPr lang="en-US" dirty="0">
                <a:ea typeface="+mn-lt"/>
                <a:cs typeface="+mn-lt"/>
              </a:rPr>
              <a:t> в </a:t>
            </a:r>
            <a:r>
              <a:rPr lang="en-US" dirty="0" err="1">
                <a:ea typeface="+mn-lt"/>
                <a:cs typeface="+mn-lt"/>
              </a:rPr>
              <a:t>этой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схватке</a:t>
            </a:r>
            <a:r>
              <a:rPr lang="en-US" dirty="0">
                <a:ea typeface="+mn-lt"/>
                <a:cs typeface="+mn-lt"/>
              </a:rPr>
              <a:t> "</a:t>
            </a:r>
            <a:r>
              <a:rPr lang="en-US" dirty="0" err="1">
                <a:ea typeface="+mn-lt"/>
                <a:cs typeface="+mn-lt"/>
              </a:rPr>
              <a:t>Яндексу</a:t>
            </a:r>
            <a:r>
              <a:rPr lang="en-US" dirty="0">
                <a:ea typeface="+mn-lt"/>
                <a:cs typeface="+mn-lt"/>
              </a:rPr>
              <a:t>" и Google.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В 2009 </a:t>
            </a:r>
            <a:r>
              <a:rPr lang="en-US" dirty="0" err="1">
                <a:ea typeface="+mn-lt"/>
                <a:cs typeface="+mn-lt"/>
              </a:rPr>
              <a:t>году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Крюков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скончался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однако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развитие</a:t>
            </a:r>
            <a:r>
              <a:rPr lang="en-US" dirty="0">
                <a:ea typeface="+mn-lt"/>
                <a:cs typeface="+mn-lt"/>
              </a:rPr>
              <a:t> Rambler </a:t>
            </a:r>
            <a:r>
              <a:rPr lang="en-US" dirty="0" err="1">
                <a:ea typeface="+mn-lt"/>
                <a:cs typeface="+mn-lt"/>
              </a:rPr>
              <a:t>на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этом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не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остановилось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Чуть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позже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проект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оказался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под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контролем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Александра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Мамута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вырос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полноценного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медиахолдинга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D2BBFA3-6EA8-1C48-B3A5-DFCC389D2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B55452-0B37-B747-9C68-70C4EF8F7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8" name="Freeform 41">
              <a:extLst>
                <a:ext uri="{FF2B5EF4-FFF2-40B4-BE49-F238E27FC236}">
                  <a16:creationId xmlns:a16="http://schemas.microsoft.com/office/drawing/2014/main" id="{CBBA7287-7E9D-884B-93D7-D56B52ADE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2">
              <a:extLst>
                <a:ext uri="{FF2B5EF4-FFF2-40B4-BE49-F238E27FC236}">
                  <a16:creationId xmlns:a16="http://schemas.microsoft.com/office/drawing/2014/main" id="{E09BD6CA-D4FC-1041-9A4A-5BD33DDED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60AFCEEC-E747-AF48-9591-58C67AF87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4">
              <a:extLst>
                <a:ext uri="{FF2B5EF4-FFF2-40B4-BE49-F238E27FC236}">
                  <a16:creationId xmlns:a16="http://schemas.microsoft.com/office/drawing/2014/main" id="{2290DF32-70FD-0E48-9258-0BD83EE62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5">
              <a:extLst>
                <a:ext uri="{FF2B5EF4-FFF2-40B4-BE49-F238E27FC236}">
                  <a16:creationId xmlns:a16="http://schemas.microsoft.com/office/drawing/2014/main" id="{61BFE2D7-8646-5943-87D5-C6A9CDF68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6">
              <a:extLst>
                <a:ext uri="{FF2B5EF4-FFF2-40B4-BE49-F238E27FC236}">
                  <a16:creationId xmlns:a16="http://schemas.microsoft.com/office/drawing/2014/main" id="{6FFCD48C-239D-ED44-879B-9E5DD00DE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47">
              <a:extLst>
                <a:ext uri="{FF2B5EF4-FFF2-40B4-BE49-F238E27FC236}">
                  <a16:creationId xmlns:a16="http://schemas.microsoft.com/office/drawing/2014/main" id="{55CCAE64-959A-BC4A-A123-FC9283192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7765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0">
            <a:extLst>
              <a:ext uri="{FF2B5EF4-FFF2-40B4-BE49-F238E27FC236}">
                <a16:creationId xmlns:a16="http://schemas.microsoft.com/office/drawing/2014/main" id="{7A00BDF4-7643-A942-A588-F24E4E09A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90B25A21-16B9-8D47-928B-2367A0B8C0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34">
              <a:extLst>
                <a:ext uri="{FF2B5EF4-FFF2-40B4-BE49-F238E27FC236}">
                  <a16:creationId xmlns:a16="http://schemas.microsoft.com/office/drawing/2014/main" id="{E5E64190-3AC0-0A48-9917-5FAE935A8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47">
              <a:extLst>
                <a:ext uri="{FF2B5EF4-FFF2-40B4-BE49-F238E27FC236}">
                  <a16:creationId xmlns:a16="http://schemas.microsoft.com/office/drawing/2014/main" id="{AE71CDB8-B430-F14E-99C8-E6AAB8E21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48">
              <a:extLst>
                <a:ext uri="{FF2B5EF4-FFF2-40B4-BE49-F238E27FC236}">
                  <a16:creationId xmlns:a16="http://schemas.microsoft.com/office/drawing/2014/main" id="{DCA37B0A-FCCC-7642-B70D-56AD50049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CF2A22-1D93-CBA5-522C-C5A75B1D4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243" y="770890"/>
            <a:ext cx="6400999" cy="1268984"/>
          </a:xfrm>
        </p:spPr>
        <p:txBody>
          <a:bodyPr>
            <a:normAutofit/>
          </a:bodyPr>
          <a:lstStyle/>
          <a:p>
            <a:r>
              <a:rPr lang="ru-RU" dirty="0"/>
              <a:t>Первые соцсети</a:t>
            </a:r>
          </a:p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6950E4-C064-A213-9B65-3187E34DC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243" y="1622709"/>
            <a:ext cx="6400999" cy="41385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sz="2200">
                <a:ea typeface="+mn-lt"/>
                <a:cs typeface="+mn-lt"/>
              </a:rPr>
              <a:t>В декабре 1996 года в стране стартовал проект-прообраз будущих соцсетей — чат "Кроватка" (krovatka.ru). Его запустил Артем </a:t>
            </a:r>
            <a:r>
              <a:rPr lang="ru-RU" sz="2200" err="1">
                <a:ea typeface="+mn-lt"/>
                <a:cs typeface="+mn-lt"/>
              </a:rPr>
              <a:t>Подстрешный</a:t>
            </a:r>
            <a:r>
              <a:rPr lang="ru-RU" sz="2200">
                <a:ea typeface="+mn-lt"/>
                <a:cs typeface="+mn-lt"/>
              </a:rPr>
              <a:t> со своими коллегами. В полноценную соцсеть сайт так и не превратился, однако уже тогда разработчиками ресурса решились сложные задачи, над которыми ломали голову программисты все мира, - масштабирование сервиса, избежание "падения" сети при резких скачках трафика и так далее.</a:t>
            </a:r>
            <a:endParaRPr lang="ru-RU" sz="2200"/>
          </a:p>
        </p:txBody>
      </p:sp>
      <p:pic>
        <p:nvPicPr>
          <p:cNvPr id="4" name="Рисунок 4" descr="Изображение выглядит как текст, человек, ноутбук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85AAB28C-638C-F638-6A3D-1266460B1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96" r="11004"/>
          <a:stretch/>
        </p:blipFill>
        <p:spPr>
          <a:xfrm>
            <a:off x="20" y="1"/>
            <a:ext cx="4657325" cy="6857999"/>
          </a:xfrm>
          <a:prstGeom prst="rect">
            <a:avLst/>
          </a:prstGeom>
        </p:spPr>
      </p:pic>
      <p:cxnSp>
        <p:nvCxnSpPr>
          <p:cNvPr id="21" name="Straight Connector 16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24243" y="6087110"/>
            <a:ext cx="6400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9067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5" descr="Изображение выглядит как текст, человек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96FF1D41-B0D9-6DC0-1C6B-EF98F52379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"/>
          <a:stretch/>
        </p:blipFill>
        <p:spPr>
          <a:xfrm>
            <a:off x="3048" y="-1"/>
            <a:ext cx="12188952" cy="6858000"/>
          </a:xfrm>
          <a:prstGeom prst="rect">
            <a:avLst/>
          </a:prstGeom>
        </p:spPr>
      </p:pic>
      <p:sp>
        <p:nvSpPr>
          <p:cNvPr id="24" name="Rectangle">
            <a:extLst>
              <a:ext uri="{FF2B5EF4-FFF2-40B4-BE49-F238E27FC236}">
                <a16:creationId xmlns:a16="http://schemas.microsoft.com/office/drawing/2014/main" id="{2B31B496-E92B-C84B-83E3-6272409ED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492708"/>
            <a:ext cx="12192001" cy="2365291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DCC6E-5DB2-F69A-BE41-3BBD66624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924" y="5023866"/>
            <a:ext cx="6402597" cy="1063244"/>
          </a:xfrm>
        </p:spPr>
        <p:txBody>
          <a:bodyPr anchor="t">
            <a:normAutofit/>
          </a:bodyPr>
          <a:lstStyle/>
          <a:p>
            <a:r>
              <a:rPr lang="ru-RU" sz="4800" dirty="0"/>
              <a:t>Спасибо за внимание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153C5B-7601-5801-8D99-C8EE43D703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8276" y="5142960"/>
            <a:ext cx="4132763" cy="9431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endParaRPr lang="ru-RU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58D799D-6817-AF48-958F-CAC89BB71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27" name="Freeform 105">
              <a:extLst>
                <a:ext uri="{FF2B5EF4-FFF2-40B4-BE49-F238E27FC236}">
                  <a16:creationId xmlns:a16="http://schemas.microsoft.com/office/drawing/2014/main" id="{6DF0BB04-41B9-2740-9969-3C65CE65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106">
              <a:extLst>
                <a:ext uri="{FF2B5EF4-FFF2-40B4-BE49-F238E27FC236}">
                  <a16:creationId xmlns:a16="http://schemas.microsoft.com/office/drawing/2014/main" id="{67DF20F7-680A-4548-A356-D0B3F4277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107">
              <a:extLst>
                <a:ext uri="{FF2B5EF4-FFF2-40B4-BE49-F238E27FC236}">
                  <a16:creationId xmlns:a16="http://schemas.microsoft.com/office/drawing/2014/main" id="{43CCEEBF-2FC8-D346-BCA8-D48EFF692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108">
              <a:extLst>
                <a:ext uri="{FF2B5EF4-FFF2-40B4-BE49-F238E27FC236}">
                  <a16:creationId xmlns:a16="http://schemas.microsoft.com/office/drawing/2014/main" id="{16B5A5B6-3DE9-A94C-B219-519305EFC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109">
              <a:extLst>
                <a:ext uri="{FF2B5EF4-FFF2-40B4-BE49-F238E27FC236}">
                  <a16:creationId xmlns:a16="http://schemas.microsoft.com/office/drawing/2014/main" id="{40B5DF0C-97A3-EB44-B608-6A71EFBF78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110">
              <a:extLst>
                <a:ext uri="{FF2B5EF4-FFF2-40B4-BE49-F238E27FC236}">
                  <a16:creationId xmlns:a16="http://schemas.microsoft.com/office/drawing/2014/main" id="{FA869BB4-4F0B-F141-BC49-AF399B473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111">
              <a:extLst>
                <a:ext uri="{FF2B5EF4-FFF2-40B4-BE49-F238E27FC236}">
                  <a16:creationId xmlns:a16="http://schemas.microsoft.com/office/drawing/2014/main" id="{4AF46C70-EE90-EC45-978A-0A8FEB661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7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ECBF0E7-E591-3A17-63DD-E58300279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477" y="-1899"/>
            <a:ext cx="9269043" cy="449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00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unchcardVTI">
  <a:themeElements>
    <a:clrScheme name="Punchcard">
      <a:dk1>
        <a:srgbClr val="000000"/>
      </a:dk1>
      <a:lt1>
        <a:srgbClr val="FFFFFF"/>
      </a:lt1>
      <a:dk2>
        <a:srgbClr val="00224B"/>
      </a:dk2>
      <a:lt2>
        <a:srgbClr val="EFF0EF"/>
      </a:lt2>
      <a:accent1>
        <a:srgbClr val="00B2F3"/>
      </a:accent1>
      <a:accent2>
        <a:srgbClr val="0471CC"/>
      </a:accent2>
      <a:accent3>
        <a:srgbClr val="14BBA9"/>
      </a:accent3>
      <a:accent4>
        <a:srgbClr val="8BB93B"/>
      </a:accent4>
      <a:accent5>
        <a:srgbClr val="EC970C"/>
      </a:accent5>
      <a:accent6>
        <a:srgbClr val="F55822"/>
      </a:accent6>
      <a:hlink>
        <a:srgbClr val="008EE6"/>
      </a:hlink>
      <a:folHlink>
        <a:srgbClr val="808C8E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PunchcardVTI</vt:lpstr>
      <vt:lpstr>Интернет в России</vt:lpstr>
      <vt:lpstr>Интернет</vt:lpstr>
      <vt:lpstr>Создание Рунета </vt:lpstr>
      <vt:lpstr>Создание Рунета</vt:lpstr>
      <vt:lpstr>Первый русскоязычный поисковик </vt:lpstr>
      <vt:lpstr>Первые соцсети 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109</cp:revision>
  <dcterms:created xsi:type="dcterms:W3CDTF">2023-03-17T17:45:49Z</dcterms:created>
  <dcterms:modified xsi:type="dcterms:W3CDTF">2023-03-18T05:39:14Z</dcterms:modified>
</cp:coreProperties>
</file>

<file path=docProps/thumbnail.jpeg>
</file>